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63" r:id="rId4"/>
  </p:sldIdLst>
  <p:sldSz cx="6858000" cy="9144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4007"/>
    <p:restoredTop sz="96296"/>
  </p:normalViewPr>
  <p:slideViewPr>
    <p:cSldViewPr snapToGrid="0" snapToObjects="1">
      <p:cViewPr varScale="1">
        <p:scale>
          <a:sx n="80" d="100"/>
          <a:sy n="80" d="100"/>
        </p:scale>
        <p:origin x="2648"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diagrams/_rels/data1.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rawing1.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386C1F9-2900-4970-9043-38B14FC4F102}" type="doc">
      <dgm:prSet loTypeId="urn:microsoft.com/office/officeart/2018/2/layout/IconLabelList" loCatId="icon" qsTypeId="urn:microsoft.com/office/officeart/2005/8/quickstyle/simple1" qsCatId="simple" csTypeId="urn:microsoft.com/office/officeart/2005/8/colors/accent1_2" csCatId="accent1" phldr="1"/>
      <dgm:spPr/>
      <dgm:t>
        <a:bodyPr/>
        <a:lstStyle/>
        <a:p>
          <a:endParaRPr lang="en-US"/>
        </a:p>
      </dgm:t>
    </dgm:pt>
    <dgm:pt modelId="{55100DA2-DBCE-4B7B-93AB-F6E3937AF057}">
      <dgm:prSet/>
      <dgm:spPr/>
      <dgm:t>
        <a:bodyPr/>
        <a:lstStyle/>
        <a:p>
          <a:pPr>
            <a:lnSpc>
              <a:spcPct val="100000"/>
            </a:lnSpc>
          </a:pPr>
          <a:r>
            <a:rPr lang="en-US"/>
            <a:t>Late Work Policy- no work will be accepted after 3 days without an excused absence. For every day that the work is late, a letter grade will be deducted. </a:t>
          </a:r>
        </a:p>
      </dgm:t>
    </dgm:pt>
    <dgm:pt modelId="{88EE9D4A-5E1C-44F0-92AA-587CFA22EA50}" type="parTrans" cxnId="{D5DEAA15-ECB1-48D0-9F14-A6D0889DCFDA}">
      <dgm:prSet/>
      <dgm:spPr/>
      <dgm:t>
        <a:bodyPr/>
        <a:lstStyle/>
        <a:p>
          <a:endParaRPr lang="en-US"/>
        </a:p>
      </dgm:t>
    </dgm:pt>
    <dgm:pt modelId="{EFF1EF1C-193A-4215-809E-33B9F58C92CE}" type="sibTrans" cxnId="{D5DEAA15-ECB1-48D0-9F14-A6D0889DCFDA}">
      <dgm:prSet/>
      <dgm:spPr/>
      <dgm:t>
        <a:bodyPr/>
        <a:lstStyle/>
        <a:p>
          <a:endParaRPr lang="en-US"/>
        </a:p>
      </dgm:t>
    </dgm:pt>
    <dgm:pt modelId="{382E5037-43A4-40FA-A15B-0983883C1522}">
      <dgm:prSet/>
      <dgm:spPr/>
      <dgm:t>
        <a:bodyPr/>
        <a:lstStyle/>
        <a:p>
          <a:pPr>
            <a:lnSpc>
              <a:spcPct val="100000"/>
            </a:lnSpc>
          </a:pPr>
          <a:r>
            <a:rPr lang="en-US"/>
            <a:t>Cellphones- Students’ cell phones will be confiscated at the beginning of class and will receive them at the end. There will be times when the cell phones will be allowed for use within the instructional setting. </a:t>
          </a:r>
        </a:p>
      </dgm:t>
    </dgm:pt>
    <dgm:pt modelId="{C96A4FA3-D2ED-483F-92FF-CFF408FB2B63}" type="parTrans" cxnId="{43407116-D31A-4683-8497-1F9CAB778EBB}">
      <dgm:prSet/>
      <dgm:spPr/>
      <dgm:t>
        <a:bodyPr/>
        <a:lstStyle/>
        <a:p>
          <a:endParaRPr lang="en-US"/>
        </a:p>
      </dgm:t>
    </dgm:pt>
    <dgm:pt modelId="{D2F5C916-1BB8-4628-B65C-1027BCA882ED}" type="sibTrans" cxnId="{43407116-D31A-4683-8497-1F9CAB778EBB}">
      <dgm:prSet/>
      <dgm:spPr/>
      <dgm:t>
        <a:bodyPr/>
        <a:lstStyle/>
        <a:p>
          <a:endParaRPr lang="en-US"/>
        </a:p>
      </dgm:t>
    </dgm:pt>
    <dgm:pt modelId="{998D8944-988B-403D-BE77-046F238CB8A8}">
      <dgm:prSet/>
      <dgm:spPr/>
      <dgm:t>
        <a:bodyPr/>
        <a:lstStyle/>
        <a:p>
          <a:pPr>
            <a:lnSpc>
              <a:spcPct val="100000"/>
            </a:lnSpc>
          </a:pPr>
          <a:r>
            <a:rPr lang="en-US"/>
            <a:t>Bathroom passes- For each semester in each core Freshman course, students will receive 3-bathroom passes (medical exceptions aside). </a:t>
          </a:r>
        </a:p>
      </dgm:t>
    </dgm:pt>
    <dgm:pt modelId="{ED425BFC-7175-44E4-9CF5-EFE0A6538595}" type="parTrans" cxnId="{FC593581-7C32-4E71-8DCF-317ECCCEE189}">
      <dgm:prSet/>
      <dgm:spPr/>
      <dgm:t>
        <a:bodyPr/>
        <a:lstStyle/>
        <a:p>
          <a:endParaRPr lang="en-US"/>
        </a:p>
      </dgm:t>
    </dgm:pt>
    <dgm:pt modelId="{D7C929E5-2543-4F70-B8F6-D5D8AA396192}" type="sibTrans" cxnId="{FC593581-7C32-4E71-8DCF-317ECCCEE189}">
      <dgm:prSet/>
      <dgm:spPr/>
      <dgm:t>
        <a:bodyPr/>
        <a:lstStyle/>
        <a:p>
          <a:endParaRPr lang="en-US"/>
        </a:p>
      </dgm:t>
    </dgm:pt>
    <dgm:pt modelId="{E2D09EF6-58F3-4926-9C58-CB3457610580}">
      <dgm:prSet/>
      <dgm:spPr/>
      <dgm:t>
        <a:bodyPr/>
        <a:lstStyle/>
        <a:p>
          <a:pPr>
            <a:lnSpc>
              <a:spcPct val="100000"/>
            </a:lnSpc>
          </a:pPr>
          <a:r>
            <a:rPr lang="en-US" dirty="0"/>
            <a:t>Laptops should be charged before coming into class as there are limited plug-ins</a:t>
          </a:r>
        </a:p>
      </dgm:t>
    </dgm:pt>
    <dgm:pt modelId="{6C7BC777-B64D-4719-9C52-90FB6B250326}" type="parTrans" cxnId="{DBBDA829-C9C3-473E-8136-BDB758271AB4}">
      <dgm:prSet/>
      <dgm:spPr/>
      <dgm:t>
        <a:bodyPr/>
        <a:lstStyle/>
        <a:p>
          <a:endParaRPr lang="en-US"/>
        </a:p>
      </dgm:t>
    </dgm:pt>
    <dgm:pt modelId="{3CFE8112-5502-41E0-87F6-06298329D26A}" type="sibTrans" cxnId="{DBBDA829-C9C3-473E-8136-BDB758271AB4}">
      <dgm:prSet/>
      <dgm:spPr/>
      <dgm:t>
        <a:bodyPr/>
        <a:lstStyle/>
        <a:p>
          <a:endParaRPr lang="en-US"/>
        </a:p>
      </dgm:t>
    </dgm:pt>
    <dgm:pt modelId="{B7A3EDA4-F25F-41C9-8E25-0ACC05227E20}" type="pres">
      <dgm:prSet presAssocID="{B386C1F9-2900-4970-9043-38B14FC4F102}" presName="root" presStyleCnt="0">
        <dgm:presLayoutVars>
          <dgm:dir/>
          <dgm:resizeHandles val="exact"/>
        </dgm:presLayoutVars>
      </dgm:prSet>
      <dgm:spPr/>
    </dgm:pt>
    <dgm:pt modelId="{69D03D02-6512-42BF-9483-31F10F073F32}" type="pres">
      <dgm:prSet presAssocID="{55100DA2-DBCE-4B7B-93AB-F6E3937AF057}" presName="compNode" presStyleCnt="0"/>
      <dgm:spPr/>
    </dgm:pt>
    <dgm:pt modelId="{E0A3C715-7BF4-492A-A4E8-5B0624433E67}" type="pres">
      <dgm:prSet presAssocID="{55100DA2-DBCE-4B7B-93AB-F6E3937AF057}"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Clock"/>
        </a:ext>
      </dgm:extLst>
    </dgm:pt>
    <dgm:pt modelId="{72F841B2-E052-4DF2-AEF3-69825E029B08}" type="pres">
      <dgm:prSet presAssocID="{55100DA2-DBCE-4B7B-93AB-F6E3937AF057}" presName="spaceRect" presStyleCnt="0"/>
      <dgm:spPr/>
    </dgm:pt>
    <dgm:pt modelId="{19AB8E0F-CE36-4C8D-B981-893CC9C35B7F}" type="pres">
      <dgm:prSet presAssocID="{55100DA2-DBCE-4B7B-93AB-F6E3937AF057}" presName="textRect" presStyleLbl="revTx" presStyleIdx="0" presStyleCnt="4">
        <dgm:presLayoutVars>
          <dgm:chMax val="1"/>
          <dgm:chPref val="1"/>
        </dgm:presLayoutVars>
      </dgm:prSet>
      <dgm:spPr/>
    </dgm:pt>
    <dgm:pt modelId="{FF309D51-E965-4789-9E84-AF3687854332}" type="pres">
      <dgm:prSet presAssocID="{EFF1EF1C-193A-4215-809E-33B9F58C92CE}" presName="sibTrans" presStyleCnt="0"/>
      <dgm:spPr/>
    </dgm:pt>
    <dgm:pt modelId="{A2AB0F62-99F7-4561-9F85-771083C4CD63}" type="pres">
      <dgm:prSet presAssocID="{382E5037-43A4-40FA-A15B-0983883C1522}" presName="compNode" presStyleCnt="0"/>
      <dgm:spPr/>
    </dgm:pt>
    <dgm:pt modelId="{E3393B8C-E77F-431A-AC1C-C1F22563E279}" type="pres">
      <dgm:prSet presAssocID="{382E5037-43A4-40FA-A15B-0983883C1522}"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Smart Phone"/>
        </a:ext>
      </dgm:extLst>
    </dgm:pt>
    <dgm:pt modelId="{14C20480-97DD-4F9B-99C1-31D956219C94}" type="pres">
      <dgm:prSet presAssocID="{382E5037-43A4-40FA-A15B-0983883C1522}" presName="spaceRect" presStyleCnt="0"/>
      <dgm:spPr/>
    </dgm:pt>
    <dgm:pt modelId="{BF29500D-A2BC-4C46-9713-931A52ED2B39}" type="pres">
      <dgm:prSet presAssocID="{382E5037-43A4-40FA-A15B-0983883C1522}" presName="textRect" presStyleLbl="revTx" presStyleIdx="1" presStyleCnt="4">
        <dgm:presLayoutVars>
          <dgm:chMax val="1"/>
          <dgm:chPref val="1"/>
        </dgm:presLayoutVars>
      </dgm:prSet>
      <dgm:spPr/>
    </dgm:pt>
    <dgm:pt modelId="{39D68938-5CB2-4257-8A21-2B5C1A3EE0EB}" type="pres">
      <dgm:prSet presAssocID="{D2F5C916-1BB8-4628-B65C-1027BCA882ED}" presName="sibTrans" presStyleCnt="0"/>
      <dgm:spPr/>
    </dgm:pt>
    <dgm:pt modelId="{495D7BF2-8A2D-4F49-A2C5-028A26FDEABC}" type="pres">
      <dgm:prSet presAssocID="{998D8944-988B-403D-BE77-046F238CB8A8}" presName="compNode" presStyleCnt="0"/>
      <dgm:spPr/>
    </dgm:pt>
    <dgm:pt modelId="{0A9E5DFB-9E30-4986-8ABC-7D0F12E06F85}" type="pres">
      <dgm:prSet presAssocID="{998D8944-988B-403D-BE77-046F238CB8A8}"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Diploma Roll"/>
        </a:ext>
      </dgm:extLst>
    </dgm:pt>
    <dgm:pt modelId="{A36EEF13-C30B-4F88-8A8C-094C78878A08}" type="pres">
      <dgm:prSet presAssocID="{998D8944-988B-403D-BE77-046F238CB8A8}" presName="spaceRect" presStyleCnt="0"/>
      <dgm:spPr/>
    </dgm:pt>
    <dgm:pt modelId="{89B3DFFB-D0EB-4A87-81C2-0E87ECB4529B}" type="pres">
      <dgm:prSet presAssocID="{998D8944-988B-403D-BE77-046F238CB8A8}" presName="textRect" presStyleLbl="revTx" presStyleIdx="2" presStyleCnt="4">
        <dgm:presLayoutVars>
          <dgm:chMax val="1"/>
          <dgm:chPref val="1"/>
        </dgm:presLayoutVars>
      </dgm:prSet>
      <dgm:spPr/>
    </dgm:pt>
    <dgm:pt modelId="{A657478B-E29F-43FC-9CCA-F4A3D9B09187}" type="pres">
      <dgm:prSet presAssocID="{D7C929E5-2543-4F70-B8F6-D5D8AA396192}" presName="sibTrans" presStyleCnt="0"/>
      <dgm:spPr/>
    </dgm:pt>
    <dgm:pt modelId="{766C6B25-E948-4F93-AFA7-919B3B369662}" type="pres">
      <dgm:prSet presAssocID="{E2D09EF6-58F3-4926-9C58-CB3457610580}" presName="compNode" presStyleCnt="0"/>
      <dgm:spPr/>
    </dgm:pt>
    <dgm:pt modelId="{DB46FC2B-47F2-4E21-8D00-EDB81A3F28B6}" type="pres">
      <dgm:prSet presAssocID="{E2D09EF6-58F3-4926-9C58-CB3457610580}"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Classroom"/>
        </a:ext>
      </dgm:extLst>
    </dgm:pt>
    <dgm:pt modelId="{889DE98B-9689-4E39-83E1-89CDE9C9C0D5}" type="pres">
      <dgm:prSet presAssocID="{E2D09EF6-58F3-4926-9C58-CB3457610580}" presName="spaceRect" presStyleCnt="0"/>
      <dgm:spPr/>
    </dgm:pt>
    <dgm:pt modelId="{71E6B0EC-7A61-4E8E-B120-D4AA47CEE07B}" type="pres">
      <dgm:prSet presAssocID="{E2D09EF6-58F3-4926-9C58-CB3457610580}" presName="textRect" presStyleLbl="revTx" presStyleIdx="3" presStyleCnt="4">
        <dgm:presLayoutVars>
          <dgm:chMax val="1"/>
          <dgm:chPref val="1"/>
        </dgm:presLayoutVars>
      </dgm:prSet>
      <dgm:spPr/>
    </dgm:pt>
  </dgm:ptLst>
  <dgm:cxnLst>
    <dgm:cxn modelId="{D5DEAA15-ECB1-48D0-9F14-A6D0889DCFDA}" srcId="{B386C1F9-2900-4970-9043-38B14FC4F102}" destId="{55100DA2-DBCE-4B7B-93AB-F6E3937AF057}" srcOrd="0" destOrd="0" parTransId="{88EE9D4A-5E1C-44F0-92AA-587CFA22EA50}" sibTransId="{EFF1EF1C-193A-4215-809E-33B9F58C92CE}"/>
    <dgm:cxn modelId="{43407116-D31A-4683-8497-1F9CAB778EBB}" srcId="{B386C1F9-2900-4970-9043-38B14FC4F102}" destId="{382E5037-43A4-40FA-A15B-0983883C1522}" srcOrd="1" destOrd="0" parTransId="{C96A4FA3-D2ED-483F-92FF-CFF408FB2B63}" sibTransId="{D2F5C916-1BB8-4628-B65C-1027BCA882ED}"/>
    <dgm:cxn modelId="{86DE6926-249B-4359-81CA-E9EA3A83A10B}" type="presOf" srcId="{382E5037-43A4-40FA-A15B-0983883C1522}" destId="{BF29500D-A2BC-4C46-9713-931A52ED2B39}" srcOrd="0" destOrd="0" presId="urn:microsoft.com/office/officeart/2018/2/layout/IconLabelList"/>
    <dgm:cxn modelId="{DBBDA829-C9C3-473E-8136-BDB758271AB4}" srcId="{B386C1F9-2900-4970-9043-38B14FC4F102}" destId="{E2D09EF6-58F3-4926-9C58-CB3457610580}" srcOrd="3" destOrd="0" parTransId="{6C7BC777-B64D-4719-9C52-90FB6B250326}" sibTransId="{3CFE8112-5502-41E0-87F6-06298329D26A}"/>
    <dgm:cxn modelId="{7BA82A43-DE54-48A0-B50B-16FAA40B3295}" type="presOf" srcId="{E2D09EF6-58F3-4926-9C58-CB3457610580}" destId="{71E6B0EC-7A61-4E8E-B120-D4AA47CEE07B}" srcOrd="0" destOrd="0" presId="urn:microsoft.com/office/officeart/2018/2/layout/IconLabelList"/>
    <dgm:cxn modelId="{DDEC947E-389F-4E74-9D88-CBBD21A79D73}" type="presOf" srcId="{998D8944-988B-403D-BE77-046F238CB8A8}" destId="{89B3DFFB-D0EB-4A87-81C2-0E87ECB4529B}" srcOrd="0" destOrd="0" presId="urn:microsoft.com/office/officeart/2018/2/layout/IconLabelList"/>
    <dgm:cxn modelId="{FC593581-7C32-4E71-8DCF-317ECCCEE189}" srcId="{B386C1F9-2900-4970-9043-38B14FC4F102}" destId="{998D8944-988B-403D-BE77-046F238CB8A8}" srcOrd="2" destOrd="0" parTransId="{ED425BFC-7175-44E4-9CF5-EFE0A6538595}" sibTransId="{D7C929E5-2543-4F70-B8F6-D5D8AA396192}"/>
    <dgm:cxn modelId="{8A5EA985-9C66-4ED9-BF1E-D9812BAE2891}" type="presOf" srcId="{B386C1F9-2900-4970-9043-38B14FC4F102}" destId="{B7A3EDA4-F25F-41C9-8E25-0ACC05227E20}" srcOrd="0" destOrd="0" presId="urn:microsoft.com/office/officeart/2018/2/layout/IconLabelList"/>
    <dgm:cxn modelId="{38B078ED-87F5-4D63-91F5-8EF167BBE5FA}" type="presOf" srcId="{55100DA2-DBCE-4B7B-93AB-F6E3937AF057}" destId="{19AB8E0F-CE36-4C8D-B981-893CC9C35B7F}" srcOrd="0" destOrd="0" presId="urn:microsoft.com/office/officeart/2018/2/layout/IconLabelList"/>
    <dgm:cxn modelId="{A5C14E24-9D21-41EF-B020-3348396D812E}" type="presParOf" srcId="{B7A3EDA4-F25F-41C9-8E25-0ACC05227E20}" destId="{69D03D02-6512-42BF-9483-31F10F073F32}" srcOrd="0" destOrd="0" presId="urn:microsoft.com/office/officeart/2018/2/layout/IconLabelList"/>
    <dgm:cxn modelId="{83B5B769-5CBB-4420-BCA9-59798D15D8B7}" type="presParOf" srcId="{69D03D02-6512-42BF-9483-31F10F073F32}" destId="{E0A3C715-7BF4-492A-A4E8-5B0624433E67}" srcOrd="0" destOrd="0" presId="urn:microsoft.com/office/officeart/2018/2/layout/IconLabelList"/>
    <dgm:cxn modelId="{9633621D-4D29-4AAD-926C-4762B773E601}" type="presParOf" srcId="{69D03D02-6512-42BF-9483-31F10F073F32}" destId="{72F841B2-E052-4DF2-AEF3-69825E029B08}" srcOrd="1" destOrd="0" presId="urn:microsoft.com/office/officeart/2018/2/layout/IconLabelList"/>
    <dgm:cxn modelId="{9D1421E6-7C32-48D2-88DC-61C396122619}" type="presParOf" srcId="{69D03D02-6512-42BF-9483-31F10F073F32}" destId="{19AB8E0F-CE36-4C8D-B981-893CC9C35B7F}" srcOrd="2" destOrd="0" presId="urn:microsoft.com/office/officeart/2018/2/layout/IconLabelList"/>
    <dgm:cxn modelId="{CD06581E-23B7-4CA6-BF18-61D1502E5A40}" type="presParOf" srcId="{B7A3EDA4-F25F-41C9-8E25-0ACC05227E20}" destId="{FF309D51-E965-4789-9E84-AF3687854332}" srcOrd="1" destOrd="0" presId="urn:microsoft.com/office/officeart/2018/2/layout/IconLabelList"/>
    <dgm:cxn modelId="{6AE8FC5C-DD93-4206-B7DC-9246A3AC1D11}" type="presParOf" srcId="{B7A3EDA4-F25F-41C9-8E25-0ACC05227E20}" destId="{A2AB0F62-99F7-4561-9F85-771083C4CD63}" srcOrd="2" destOrd="0" presId="urn:microsoft.com/office/officeart/2018/2/layout/IconLabelList"/>
    <dgm:cxn modelId="{34904F7C-62FF-42D2-94CF-A44E240DFB28}" type="presParOf" srcId="{A2AB0F62-99F7-4561-9F85-771083C4CD63}" destId="{E3393B8C-E77F-431A-AC1C-C1F22563E279}" srcOrd="0" destOrd="0" presId="urn:microsoft.com/office/officeart/2018/2/layout/IconLabelList"/>
    <dgm:cxn modelId="{50ED0C4C-95A2-487D-A72F-EB4DF3DFAD82}" type="presParOf" srcId="{A2AB0F62-99F7-4561-9F85-771083C4CD63}" destId="{14C20480-97DD-4F9B-99C1-31D956219C94}" srcOrd="1" destOrd="0" presId="urn:microsoft.com/office/officeart/2018/2/layout/IconLabelList"/>
    <dgm:cxn modelId="{25EE7E3C-2634-4959-B81C-088FC50FD441}" type="presParOf" srcId="{A2AB0F62-99F7-4561-9F85-771083C4CD63}" destId="{BF29500D-A2BC-4C46-9713-931A52ED2B39}" srcOrd="2" destOrd="0" presId="urn:microsoft.com/office/officeart/2018/2/layout/IconLabelList"/>
    <dgm:cxn modelId="{CDC9C822-9ECD-406E-A711-6C7C68B2FEC7}" type="presParOf" srcId="{B7A3EDA4-F25F-41C9-8E25-0ACC05227E20}" destId="{39D68938-5CB2-4257-8A21-2B5C1A3EE0EB}" srcOrd="3" destOrd="0" presId="urn:microsoft.com/office/officeart/2018/2/layout/IconLabelList"/>
    <dgm:cxn modelId="{84EFB3A4-FC9A-4D7E-8818-89435F5F2457}" type="presParOf" srcId="{B7A3EDA4-F25F-41C9-8E25-0ACC05227E20}" destId="{495D7BF2-8A2D-4F49-A2C5-028A26FDEABC}" srcOrd="4" destOrd="0" presId="urn:microsoft.com/office/officeart/2018/2/layout/IconLabelList"/>
    <dgm:cxn modelId="{8B0DB071-18A9-4596-84BA-0F0ACFE0008A}" type="presParOf" srcId="{495D7BF2-8A2D-4F49-A2C5-028A26FDEABC}" destId="{0A9E5DFB-9E30-4986-8ABC-7D0F12E06F85}" srcOrd="0" destOrd="0" presId="urn:microsoft.com/office/officeart/2018/2/layout/IconLabelList"/>
    <dgm:cxn modelId="{F73D796B-0AC4-49FA-9F29-A4A9E3720CDF}" type="presParOf" srcId="{495D7BF2-8A2D-4F49-A2C5-028A26FDEABC}" destId="{A36EEF13-C30B-4F88-8A8C-094C78878A08}" srcOrd="1" destOrd="0" presId="urn:microsoft.com/office/officeart/2018/2/layout/IconLabelList"/>
    <dgm:cxn modelId="{2A29A233-07D2-459B-AB01-1778B328D962}" type="presParOf" srcId="{495D7BF2-8A2D-4F49-A2C5-028A26FDEABC}" destId="{89B3DFFB-D0EB-4A87-81C2-0E87ECB4529B}" srcOrd="2" destOrd="0" presId="urn:microsoft.com/office/officeart/2018/2/layout/IconLabelList"/>
    <dgm:cxn modelId="{1222245C-B0D0-4FFD-89C9-123F692E4F12}" type="presParOf" srcId="{B7A3EDA4-F25F-41C9-8E25-0ACC05227E20}" destId="{A657478B-E29F-43FC-9CCA-F4A3D9B09187}" srcOrd="5" destOrd="0" presId="urn:microsoft.com/office/officeart/2018/2/layout/IconLabelList"/>
    <dgm:cxn modelId="{51B1895B-6666-4301-8809-BBA5F3B045C1}" type="presParOf" srcId="{B7A3EDA4-F25F-41C9-8E25-0ACC05227E20}" destId="{766C6B25-E948-4F93-AFA7-919B3B369662}" srcOrd="6" destOrd="0" presId="urn:microsoft.com/office/officeart/2018/2/layout/IconLabelList"/>
    <dgm:cxn modelId="{550ED3A7-E6D7-4C6D-BB89-90F646FE5752}" type="presParOf" srcId="{766C6B25-E948-4F93-AFA7-919B3B369662}" destId="{DB46FC2B-47F2-4E21-8D00-EDB81A3F28B6}" srcOrd="0" destOrd="0" presId="urn:microsoft.com/office/officeart/2018/2/layout/IconLabelList"/>
    <dgm:cxn modelId="{C1716D13-5D0E-4CFE-875E-E521C8E09279}" type="presParOf" srcId="{766C6B25-E948-4F93-AFA7-919B3B369662}" destId="{889DE98B-9689-4E39-83E1-89CDE9C9C0D5}" srcOrd="1" destOrd="0" presId="urn:microsoft.com/office/officeart/2018/2/layout/IconLabelList"/>
    <dgm:cxn modelId="{9738F45A-616B-47D5-ABF5-70343C35BCEF}" type="presParOf" srcId="{766C6B25-E948-4F93-AFA7-919B3B369662}" destId="{71E6B0EC-7A61-4E8E-B120-D4AA47CEE07B}" srcOrd="2" destOrd="0" presId="urn:microsoft.com/office/officeart/2018/2/layout/Icon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A3C715-7BF4-492A-A4E8-5B0624433E67}">
      <dsp:nvSpPr>
        <dsp:cNvPr id="0" name=""/>
        <dsp:cNvSpPr/>
      </dsp:nvSpPr>
      <dsp:spPr>
        <a:xfrm>
          <a:off x="361728" y="696499"/>
          <a:ext cx="587724" cy="58772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9AB8E0F-CE36-4C8D-B981-893CC9C35B7F}">
      <dsp:nvSpPr>
        <dsp:cNvPr id="0" name=""/>
        <dsp:cNvSpPr/>
      </dsp:nvSpPr>
      <dsp:spPr>
        <a:xfrm>
          <a:off x="2563" y="1541198"/>
          <a:ext cx="1306054" cy="8683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pPr>
          <a:r>
            <a:rPr lang="en-US" sz="1100" kern="1200"/>
            <a:t>Late Work Policy- no work will be accepted after 3 days without an excused absence. For every day that the work is late, a letter grade will be deducted. </a:t>
          </a:r>
        </a:p>
      </dsp:txBody>
      <dsp:txXfrm>
        <a:off x="2563" y="1541198"/>
        <a:ext cx="1306054" cy="868322"/>
      </dsp:txXfrm>
    </dsp:sp>
    <dsp:sp modelId="{E3393B8C-E77F-431A-AC1C-C1F22563E279}">
      <dsp:nvSpPr>
        <dsp:cNvPr id="0" name=""/>
        <dsp:cNvSpPr/>
      </dsp:nvSpPr>
      <dsp:spPr>
        <a:xfrm>
          <a:off x="1896343" y="696499"/>
          <a:ext cx="587724" cy="58772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F29500D-A2BC-4C46-9713-931A52ED2B39}">
      <dsp:nvSpPr>
        <dsp:cNvPr id="0" name=""/>
        <dsp:cNvSpPr/>
      </dsp:nvSpPr>
      <dsp:spPr>
        <a:xfrm>
          <a:off x="1537178" y="1541198"/>
          <a:ext cx="1306054" cy="8683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pPr>
          <a:r>
            <a:rPr lang="en-US" sz="1100" kern="1200"/>
            <a:t>Cellphones- Students’ cell phones will be confiscated at the beginning of class and will receive them at the end. There will be times when the cell phones will be allowed for use within the instructional setting. </a:t>
          </a:r>
        </a:p>
      </dsp:txBody>
      <dsp:txXfrm>
        <a:off x="1537178" y="1541198"/>
        <a:ext cx="1306054" cy="868322"/>
      </dsp:txXfrm>
    </dsp:sp>
    <dsp:sp modelId="{0A9E5DFB-9E30-4986-8ABC-7D0F12E06F85}">
      <dsp:nvSpPr>
        <dsp:cNvPr id="0" name=""/>
        <dsp:cNvSpPr/>
      </dsp:nvSpPr>
      <dsp:spPr>
        <a:xfrm>
          <a:off x="3430957" y="696499"/>
          <a:ext cx="587724" cy="58772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9B3DFFB-D0EB-4A87-81C2-0E87ECB4529B}">
      <dsp:nvSpPr>
        <dsp:cNvPr id="0" name=""/>
        <dsp:cNvSpPr/>
      </dsp:nvSpPr>
      <dsp:spPr>
        <a:xfrm>
          <a:off x="3071792" y="1541198"/>
          <a:ext cx="1306054" cy="8683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pPr>
          <a:r>
            <a:rPr lang="en-US" sz="1100" kern="1200"/>
            <a:t>Bathroom passes- For each semester in each core Freshman course, students will receive 3-bathroom passes (medical exceptions aside). </a:t>
          </a:r>
        </a:p>
      </dsp:txBody>
      <dsp:txXfrm>
        <a:off x="3071792" y="1541198"/>
        <a:ext cx="1306054" cy="868322"/>
      </dsp:txXfrm>
    </dsp:sp>
    <dsp:sp modelId="{DB46FC2B-47F2-4E21-8D00-EDB81A3F28B6}">
      <dsp:nvSpPr>
        <dsp:cNvPr id="0" name=""/>
        <dsp:cNvSpPr/>
      </dsp:nvSpPr>
      <dsp:spPr>
        <a:xfrm>
          <a:off x="4965571" y="696499"/>
          <a:ext cx="587724" cy="587724"/>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1E6B0EC-7A61-4E8E-B120-D4AA47CEE07B}">
      <dsp:nvSpPr>
        <dsp:cNvPr id="0" name=""/>
        <dsp:cNvSpPr/>
      </dsp:nvSpPr>
      <dsp:spPr>
        <a:xfrm>
          <a:off x="4606406" y="1541198"/>
          <a:ext cx="1306054" cy="8683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pPr>
          <a:r>
            <a:rPr lang="en-US" sz="1100" kern="1200" dirty="0"/>
            <a:t>Laptops should be charged before coming into class as there are limited plug-ins</a:t>
          </a:r>
        </a:p>
      </dsp:txBody>
      <dsp:txXfrm>
        <a:off x="4606406" y="1541198"/>
        <a:ext cx="1306054" cy="868322"/>
      </dsp:txXfrm>
    </dsp:sp>
  </dsp:spTree>
</dsp:drawing>
</file>

<file path=ppt/diagrams/layout1.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7025DA3-443A-A346-A167-5EF141D4C293}" type="datetimeFigureOut">
              <a:rPr lang="en-US" smtClean="0"/>
              <a:t>8/24/22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792193-0CF1-3548-900D-9497B14CF9B8}" type="slidenum">
              <a:rPr lang="en-US" smtClean="0"/>
              <a:t>‹#›</a:t>
            </a:fld>
            <a:endParaRPr lang="en-US"/>
          </a:p>
        </p:txBody>
      </p:sp>
    </p:spTree>
    <p:extLst>
      <p:ext uri="{BB962C8B-B14F-4D97-AF65-F5344CB8AC3E}">
        <p14:creationId xmlns:p14="http://schemas.microsoft.com/office/powerpoint/2010/main" val="30050811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7025DA3-443A-A346-A167-5EF141D4C293}" type="datetimeFigureOut">
              <a:rPr lang="en-US" smtClean="0"/>
              <a:t>8/24/22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792193-0CF1-3548-900D-9497B14CF9B8}" type="slidenum">
              <a:rPr lang="en-US" smtClean="0"/>
              <a:t>‹#›</a:t>
            </a:fld>
            <a:endParaRPr lang="en-US"/>
          </a:p>
        </p:txBody>
      </p:sp>
    </p:spTree>
    <p:extLst>
      <p:ext uri="{BB962C8B-B14F-4D97-AF65-F5344CB8AC3E}">
        <p14:creationId xmlns:p14="http://schemas.microsoft.com/office/powerpoint/2010/main" val="34070122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7025DA3-443A-A346-A167-5EF141D4C293}" type="datetimeFigureOut">
              <a:rPr lang="en-US" smtClean="0"/>
              <a:t>8/24/22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792193-0CF1-3548-900D-9497B14CF9B8}" type="slidenum">
              <a:rPr lang="en-US" smtClean="0"/>
              <a:t>‹#›</a:t>
            </a:fld>
            <a:endParaRPr lang="en-US"/>
          </a:p>
        </p:txBody>
      </p:sp>
    </p:spTree>
    <p:extLst>
      <p:ext uri="{BB962C8B-B14F-4D97-AF65-F5344CB8AC3E}">
        <p14:creationId xmlns:p14="http://schemas.microsoft.com/office/powerpoint/2010/main" val="1529961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7025DA3-443A-A346-A167-5EF141D4C293}" type="datetimeFigureOut">
              <a:rPr lang="en-US" smtClean="0"/>
              <a:t>8/24/22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792193-0CF1-3548-900D-9497B14CF9B8}" type="slidenum">
              <a:rPr lang="en-US" smtClean="0"/>
              <a:t>‹#›</a:t>
            </a:fld>
            <a:endParaRPr lang="en-US"/>
          </a:p>
        </p:txBody>
      </p:sp>
    </p:spTree>
    <p:extLst>
      <p:ext uri="{BB962C8B-B14F-4D97-AF65-F5344CB8AC3E}">
        <p14:creationId xmlns:p14="http://schemas.microsoft.com/office/powerpoint/2010/main" val="31275124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7025DA3-443A-A346-A167-5EF141D4C293}" type="datetimeFigureOut">
              <a:rPr lang="en-US" smtClean="0"/>
              <a:t>8/24/22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792193-0CF1-3548-900D-9497B14CF9B8}" type="slidenum">
              <a:rPr lang="en-US" smtClean="0"/>
              <a:t>‹#›</a:t>
            </a:fld>
            <a:endParaRPr lang="en-US"/>
          </a:p>
        </p:txBody>
      </p:sp>
    </p:spTree>
    <p:extLst>
      <p:ext uri="{BB962C8B-B14F-4D97-AF65-F5344CB8AC3E}">
        <p14:creationId xmlns:p14="http://schemas.microsoft.com/office/powerpoint/2010/main" val="39262384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7025DA3-443A-A346-A167-5EF141D4C293}" type="datetimeFigureOut">
              <a:rPr lang="en-US" smtClean="0"/>
              <a:t>8/24/22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792193-0CF1-3548-900D-9497B14CF9B8}" type="slidenum">
              <a:rPr lang="en-US" smtClean="0"/>
              <a:t>‹#›</a:t>
            </a:fld>
            <a:endParaRPr lang="en-US"/>
          </a:p>
        </p:txBody>
      </p:sp>
    </p:spTree>
    <p:extLst>
      <p:ext uri="{BB962C8B-B14F-4D97-AF65-F5344CB8AC3E}">
        <p14:creationId xmlns:p14="http://schemas.microsoft.com/office/powerpoint/2010/main" val="20984954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7025DA3-443A-A346-A167-5EF141D4C293}" type="datetimeFigureOut">
              <a:rPr lang="en-US" smtClean="0"/>
              <a:t>8/24/22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792193-0CF1-3548-900D-9497B14CF9B8}" type="slidenum">
              <a:rPr lang="en-US" smtClean="0"/>
              <a:t>‹#›</a:t>
            </a:fld>
            <a:endParaRPr lang="en-US"/>
          </a:p>
        </p:txBody>
      </p:sp>
    </p:spTree>
    <p:extLst>
      <p:ext uri="{BB962C8B-B14F-4D97-AF65-F5344CB8AC3E}">
        <p14:creationId xmlns:p14="http://schemas.microsoft.com/office/powerpoint/2010/main" val="23667471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7025DA3-443A-A346-A167-5EF141D4C293}" type="datetimeFigureOut">
              <a:rPr lang="en-US" smtClean="0"/>
              <a:t>8/24/22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F792193-0CF1-3548-900D-9497B14CF9B8}" type="slidenum">
              <a:rPr lang="en-US" smtClean="0"/>
              <a:t>‹#›</a:t>
            </a:fld>
            <a:endParaRPr lang="en-US"/>
          </a:p>
        </p:txBody>
      </p:sp>
    </p:spTree>
    <p:extLst>
      <p:ext uri="{BB962C8B-B14F-4D97-AF65-F5344CB8AC3E}">
        <p14:creationId xmlns:p14="http://schemas.microsoft.com/office/powerpoint/2010/main" val="39766019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025DA3-443A-A346-A167-5EF141D4C293}" type="datetimeFigureOut">
              <a:rPr lang="en-US" smtClean="0"/>
              <a:t>8/24/22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F792193-0CF1-3548-900D-9497B14CF9B8}" type="slidenum">
              <a:rPr lang="en-US" smtClean="0"/>
              <a:t>‹#›</a:t>
            </a:fld>
            <a:endParaRPr lang="en-US"/>
          </a:p>
        </p:txBody>
      </p:sp>
    </p:spTree>
    <p:extLst>
      <p:ext uri="{BB962C8B-B14F-4D97-AF65-F5344CB8AC3E}">
        <p14:creationId xmlns:p14="http://schemas.microsoft.com/office/powerpoint/2010/main" val="5534100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B7025DA3-443A-A346-A167-5EF141D4C293}" type="datetimeFigureOut">
              <a:rPr lang="en-US" smtClean="0"/>
              <a:t>8/24/22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792193-0CF1-3548-900D-9497B14CF9B8}" type="slidenum">
              <a:rPr lang="en-US" smtClean="0"/>
              <a:t>‹#›</a:t>
            </a:fld>
            <a:endParaRPr lang="en-US"/>
          </a:p>
        </p:txBody>
      </p:sp>
    </p:spTree>
    <p:extLst>
      <p:ext uri="{BB962C8B-B14F-4D97-AF65-F5344CB8AC3E}">
        <p14:creationId xmlns:p14="http://schemas.microsoft.com/office/powerpoint/2010/main" val="29642344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B7025DA3-443A-A346-A167-5EF141D4C293}" type="datetimeFigureOut">
              <a:rPr lang="en-US" smtClean="0"/>
              <a:t>8/24/22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792193-0CF1-3548-900D-9497B14CF9B8}" type="slidenum">
              <a:rPr lang="en-US" smtClean="0"/>
              <a:t>‹#›</a:t>
            </a:fld>
            <a:endParaRPr lang="en-US"/>
          </a:p>
        </p:txBody>
      </p:sp>
    </p:spTree>
    <p:extLst>
      <p:ext uri="{BB962C8B-B14F-4D97-AF65-F5344CB8AC3E}">
        <p14:creationId xmlns:p14="http://schemas.microsoft.com/office/powerpoint/2010/main" val="5435516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B7025DA3-443A-A346-A167-5EF141D4C293}" type="datetimeFigureOut">
              <a:rPr lang="en-US" smtClean="0"/>
              <a:t>8/24/22</a:t>
            </a:fld>
            <a:endParaRPr 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4F792193-0CF1-3548-900D-9497B14CF9B8}" type="slidenum">
              <a:rPr lang="en-US" smtClean="0"/>
              <a:t>‹#›</a:t>
            </a:fld>
            <a:endParaRPr lang="en-US"/>
          </a:p>
        </p:txBody>
      </p:sp>
    </p:spTree>
    <p:extLst>
      <p:ext uri="{BB962C8B-B14F-4D97-AF65-F5344CB8AC3E}">
        <p14:creationId xmlns:p14="http://schemas.microsoft.com/office/powerpoint/2010/main" val="324110889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10.jpe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1997"/>
            <a:lum/>
          </a:blip>
          <a:srcRect/>
          <a:stretch>
            <a:fillRect t="-17000" b="-17000"/>
          </a:stretch>
        </a:blip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89159F7-3C4C-7282-3002-7EC9E375D169}"/>
              </a:ext>
            </a:extLst>
          </p:cNvPr>
          <p:cNvSpPr>
            <a:spLocks noGrp="1"/>
          </p:cNvSpPr>
          <p:nvPr>
            <p:ph type="ctrTitle"/>
          </p:nvPr>
        </p:nvSpPr>
        <p:spPr/>
        <p:txBody>
          <a:bodyPr/>
          <a:lstStyle/>
          <a:p>
            <a:r>
              <a:rPr lang="en-US" dirty="0">
                <a:latin typeface="Richard Hamilton" panose="02000600000000090000" pitchFamily="2" charset="0"/>
              </a:rPr>
              <a:t>English 10Syllabus</a:t>
            </a:r>
          </a:p>
        </p:txBody>
      </p:sp>
      <p:sp>
        <p:nvSpPr>
          <p:cNvPr id="5" name="Subtitle 4">
            <a:extLst>
              <a:ext uri="{FF2B5EF4-FFF2-40B4-BE49-F238E27FC236}">
                <a16:creationId xmlns:a16="http://schemas.microsoft.com/office/drawing/2014/main" id="{05A88B9D-0C23-C87B-6A6A-56C92A4727D7}"/>
              </a:ext>
            </a:extLst>
          </p:cNvPr>
          <p:cNvSpPr>
            <a:spLocks noGrp="1"/>
          </p:cNvSpPr>
          <p:nvPr>
            <p:ph type="subTitle" idx="1"/>
          </p:nvPr>
        </p:nvSpPr>
        <p:spPr/>
        <p:txBody>
          <a:bodyPr>
            <a:normAutofit/>
          </a:bodyPr>
          <a:lstStyle/>
          <a:p>
            <a:r>
              <a:rPr lang="en-US" sz="2800" dirty="0">
                <a:latin typeface="The Hand" panose="03070502030502020204" pitchFamily="66" charset="0"/>
              </a:rPr>
              <a:t>Mrs. Katlyn Blankenship</a:t>
            </a:r>
          </a:p>
          <a:p>
            <a:r>
              <a:rPr lang="en-US" sz="2800" dirty="0">
                <a:latin typeface="The Hand" panose="03070502030502020204" pitchFamily="66" charset="0"/>
              </a:rPr>
              <a:t>katlyn.robinson@k12.wv.us</a:t>
            </a:r>
          </a:p>
        </p:txBody>
      </p:sp>
    </p:spTree>
    <p:extLst>
      <p:ext uri="{BB962C8B-B14F-4D97-AF65-F5344CB8AC3E}">
        <p14:creationId xmlns:p14="http://schemas.microsoft.com/office/powerpoint/2010/main" val="31916382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C822D0-9237-BBE4-E334-FF51DAC961D4}"/>
              </a:ext>
            </a:extLst>
          </p:cNvPr>
          <p:cNvSpPr>
            <a:spLocks noGrp="1"/>
          </p:cNvSpPr>
          <p:nvPr>
            <p:ph type="title"/>
          </p:nvPr>
        </p:nvSpPr>
        <p:spPr>
          <a:xfrm>
            <a:off x="471487" y="4572000"/>
            <a:ext cx="5915025" cy="1767417"/>
          </a:xfrm>
        </p:spPr>
        <p:txBody>
          <a:bodyPr>
            <a:normAutofit/>
          </a:bodyPr>
          <a:lstStyle/>
          <a:p>
            <a:pPr algn="ctr"/>
            <a:r>
              <a:rPr lang="en-US" sz="4400" b="1" dirty="0">
                <a:latin typeface="The Hand" panose="03070502030502020204" pitchFamily="66" charset="0"/>
              </a:rPr>
              <a:t>Classroom Rules</a:t>
            </a:r>
          </a:p>
        </p:txBody>
      </p:sp>
      <p:graphicFrame>
        <p:nvGraphicFramePr>
          <p:cNvPr id="10" name="Content Placeholder 2">
            <a:extLst>
              <a:ext uri="{FF2B5EF4-FFF2-40B4-BE49-F238E27FC236}">
                <a16:creationId xmlns:a16="http://schemas.microsoft.com/office/drawing/2014/main" id="{C6DBC564-C0CC-DF16-7E97-7BD583910119}"/>
              </a:ext>
            </a:extLst>
          </p:cNvPr>
          <p:cNvGraphicFramePr>
            <a:graphicFrameLocks noGrp="1"/>
          </p:cNvGraphicFramePr>
          <p:nvPr>
            <p:ph idx="1"/>
            <p:extLst>
              <p:ext uri="{D42A27DB-BD31-4B8C-83A1-F6EECF244321}">
                <p14:modId xmlns:p14="http://schemas.microsoft.com/office/powerpoint/2010/main" val="1849390307"/>
              </p:ext>
            </p:extLst>
          </p:nvPr>
        </p:nvGraphicFramePr>
        <p:xfrm>
          <a:off x="471485" y="5425826"/>
          <a:ext cx="5915025" cy="31060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Content Placeholder 2">
            <a:extLst>
              <a:ext uri="{FF2B5EF4-FFF2-40B4-BE49-F238E27FC236}">
                <a16:creationId xmlns:a16="http://schemas.microsoft.com/office/drawing/2014/main" id="{17C3A616-5B9E-941C-9394-78066E8C5EAD}"/>
              </a:ext>
            </a:extLst>
          </p:cNvPr>
          <p:cNvSpPr txBox="1">
            <a:spLocks/>
          </p:cNvSpPr>
          <p:nvPr/>
        </p:nvSpPr>
        <p:spPr>
          <a:xfrm>
            <a:off x="471485" y="1732370"/>
            <a:ext cx="5915025" cy="3106020"/>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dirty="0"/>
              <a:t>Hello and welcome to 10th Grade English! In this syllabus, there are going to be numerous things for you to pay attention to: course description, expectations, and major ideas! The main areas of content and skills are the following: Reading, Writing, Speaking, Listening, and Language. </a:t>
            </a:r>
          </a:p>
        </p:txBody>
      </p:sp>
      <p:sp>
        <p:nvSpPr>
          <p:cNvPr id="6" name="Title 1">
            <a:extLst>
              <a:ext uri="{FF2B5EF4-FFF2-40B4-BE49-F238E27FC236}">
                <a16:creationId xmlns:a16="http://schemas.microsoft.com/office/drawing/2014/main" id="{95181F7E-DB83-F76A-193B-1D3490677419}"/>
              </a:ext>
            </a:extLst>
          </p:cNvPr>
          <p:cNvSpPr txBox="1">
            <a:spLocks/>
          </p:cNvSpPr>
          <p:nvPr/>
        </p:nvSpPr>
        <p:spPr>
          <a:xfrm>
            <a:off x="471486" y="231342"/>
            <a:ext cx="5915025" cy="1767417"/>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a:r>
              <a:rPr lang="en-US" sz="4400" b="1" dirty="0">
                <a:latin typeface="The Hand" panose="03070502030502020204" pitchFamily="66" charset="0"/>
              </a:rPr>
              <a:t>Course Description</a:t>
            </a:r>
          </a:p>
        </p:txBody>
      </p:sp>
      <p:pic>
        <p:nvPicPr>
          <p:cNvPr id="8" name="Picture 7" descr="A picture containing kitchenware, linedrawing, dish rack&#10;&#10;Description automatically generated">
            <a:extLst>
              <a:ext uri="{FF2B5EF4-FFF2-40B4-BE49-F238E27FC236}">
                <a16:creationId xmlns:a16="http://schemas.microsoft.com/office/drawing/2014/main" id="{8D0A2967-8BE2-65ED-3B99-193C7D98C2B8}"/>
              </a:ext>
            </a:extLst>
          </p:cNvPr>
          <p:cNvPicPr>
            <a:picLocks noChangeAspect="1"/>
          </p:cNvPicPr>
          <p:nvPr/>
        </p:nvPicPr>
        <p:blipFill>
          <a:blip r:embed="rId7"/>
          <a:stretch>
            <a:fillRect/>
          </a:stretch>
        </p:blipFill>
        <p:spPr>
          <a:xfrm>
            <a:off x="2584447" y="3644589"/>
            <a:ext cx="1689100" cy="1193800"/>
          </a:xfrm>
          <a:prstGeom prst="rect">
            <a:avLst/>
          </a:prstGeom>
        </p:spPr>
      </p:pic>
    </p:spTree>
    <p:extLst>
      <p:ext uri="{BB962C8B-B14F-4D97-AF65-F5344CB8AC3E}">
        <p14:creationId xmlns:p14="http://schemas.microsoft.com/office/powerpoint/2010/main" val="32137825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226B0D8-8A79-809D-C7EC-2F92EA90C264}"/>
              </a:ext>
            </a:extLst>
          </p:cNvPr>
          <p:cNvSpPr>
            <a:spLocks noGrp="1"/>
          </p:cNvSpPr>
          <p:nvPr>
            <p:ph idx="1"/>
          </p:nvPr>
        </p:nvSpPr>
        <p:spPr>
          <a:xfrm>
            <a:off x="416860" y="685800"/>
            <a:ext cx="5943599" cy="8068235"/>
          </a:xfrm>
        </p:spPr>
        <p:txBody>
          <a:bodyPr>
            <a:normAutofit fontScale="77500" lnSpcReduction="20000"/>
          </a:bodyPr>
          <a:lstStyle/>
          <a:p>
            <a:pPr marL="0" indent="0" algn="ctr">
              <a:buNone/>
            </a:pPr>
            <a:r>
              <a:rPr lang="en-US" sz="4600" dirty="0">
                <a:latin typeface="Richard Hamilton" panose="02000600000000090000" pitchFamily="2" charset="0"/>
              </a:rPr>
              <a:t>Classroom Objectives:</a:t>
            </a:r>
          </a:p>
          <a:p>
            <a:pPr lvl="0"/>
            <a:r>
              <a:rPr lang="en-US" sz="2800" dirty="0">
                <a:latin typeface="The Hand" panose="03070502030502020204" pitchFamily="66" charset="0"/>
              </a:rPr>
              <a:t>By the end of the year, be able to read and comprehend at or above grade level. </a:t>
            </a:r>
          </a:p>
          <a:p>
            <a:pPr lvl="0"/>
            <a:r>
              <a:rPr lang="en-US" sz="2800" dirty="0">
                <a:latin typeface="The Hand" panose="03070502030502020204" pitchFamily="66" charset="0"/>
              </a:rPr>
              <a:t>Cite thorough and strong evidence to support a claim in writing. </a:t>
            </a:r>
          </a:p>
          <a:p>
            <a:pPr lvl="0"/>
            <a:r>
              <a:rPr lang="en-US" sz="2800" dirty="0">
                <a:latin typeface="The Hand" panose="03070502030502020204" pitchFamily="66" charset="0"/>
              </a:rPr>
              <a:t>Be able to recognize theme in a written work. </a:t>
            </a:r>
          </a:p>
          <a:p>
            <a:pPr lvl="0"/>
            <a:r>
              <a:rPr lang="en-US" sz="2800" dirty="0">
                <a:latin typeface="The Hand" panose="03070502030502020204" pitchFamily="66" charset="0"/>
              </a:rPr>
              <a:t>Determine the meaning of words and phrases in text </a:t>
            </a:r>
          </a:p>
          <a:p>
            <a:pPr lvl="0"/>
            <a:r>
              <a:rPr lang="en-US" sz="2800" dirty="0">
                <a:latin typeface="The Hand" panose="03070502030502020204" pitchFamily="66" charset="0"/>
              </a:rPr>
              <a:t>Analyze a specific point of view or cultural experience in world literature. </a:t>
            </a:r>
          </a:p>
          <a:p>
            <a:pPr lvl="0"/>
            <a:r>
              <a:rPr lang="en-US" sz="2800" dirty="0">
                <a:latin typeface="The Hand" panose="03070502030502020204" pitchFamily="66" charset="0"/>
              </a:rPr>
              <a:t>Evaluate the argument and specific claims in a text </a:t>
            </a:r>
          </a:p>
          <a:p>
            <a:pPr lvl="0"/>
            <a:r>
              <a:rPr lang="en-US" sz="2800" dirty="0">
                <a:latin typeface="The Hand" panose="03070502030502020204" pitchFamily="66" charset="0"/>
              </a:rPr>
              <a:t>Write narrative, argumentative, and informative pieces using revision and research to produce clear and coherent writing appropriate to task, purpose and audience.</a:t>
            </a:r>
          </a:p>
          <a:p>
            <a:pPr lvl="0"/>
            <a:r>
              <a:rPr lang="en-US" sz="2800" dirty="0">
                <a:latin typeface="The Hand" panose="03070502030502020204" pitchFamily="66" charset="0"/>
              </a:rPr>
              <a:t>Present information clearly, concisely and logically for the appropriate purpose, audience and task. </a:t>
            </a:r>
          </a:p>
          <a:p>
            <a:pPr lvl="0"/>
            <a:r>
              <a:rPr lang="en-US" sz="2800" dirty="0">
                <a:latin typeface="The Hand" panose="03070502030502020204" pitchFamily="66" charset="0"/>
              </a:rPr>
              <a:t> Participate in classroom discussions treating other students with respect, and successfully supporting arguments with research and reasoning. </a:t>
            </a:r>
          </a:p>
          <a:p>
            <a:pPr marL="0" indent="0" algn="ctr">
              <a:buNone/>
            </a:pPr>
            <a:r>
              <a:rPr lang="en-US" sz="4100" dirty="0">
                <a:latin typeface="Richard Hamilton" panose="02000600000000090000" pitchFamily="2" charset="0"/>
              </a:rPr>
              <a:t>Classroom Expectations:</a:t>
            </a:r>
          </a:p>
          <a:p>
            <a:pPr lvl="0"/>
            <a:r>
              <a:rPr lang="en-US" sz="2800" dirty="0">
                <a:latin typeface="The Hand" panose="03070502030502020204" pitchFamily="66" charset="0"/>
              </a:rPr>
              <a:t>Be on time and be </a:t>
            </a:r>
            <a:r>
              <a:rPr lang="en-US" sz="2800" b="1" dirty="0">
                <a:latin typeface="The Hand" panose="03070502030502020204" pitchFamily="66" charset="0"/>
              </a:rPr>
              <a:t>present</a:t>
            </a:r>
            <a:r>
              <a:rPr lang="en-US" sz="2800" dirty="0">
                <a:latin typeface="The Hand" panose="03070502030502020204" pitchFamily="66" charset="0"/>
              </a:rPr>
              <a:t>! This does not just mean come to class and zone out, be a part of the discussion and an active learner!</a:t>
            </a:r>
          </a:p>
          <a:p>
            <a:pPr lvl="0"/>
            <a:r>
              <a:rPr lang="en-US" sz="2800" dirty="0">
                <a:latin typeface="The Hand" panose="03070502030502020204" pitchFamily="66" charset="0"/>
              </a:rPr>
              <a:t>Take responsibility for your actions and your learning! I can teach but only if you are willing to learn. Plagiarism is unacceptable, and will result in a 0 on the assignment.</a:t>
            </a:r>
          </a:p>
          <a:p>
            <a:pPr lvl="0"/>
            <a:r>
              <a:rPr lang="en-US" sz="2800" dirty="0">
                <a:latin typeface="The Hand" panose="03070502030502020204" pitchFamily="66" charset="0"/>
              </a:rPr>
              <a:t>Come to class prepared with the materials you will need! This means that if we are reading a book, or writing a paper, you come with the necessary materials provided to be successful. </a:t>
            </a:r>
          </a:p>
          <a:p>
            <a:pPr lvl="0"/>
            <a:r>
              <a:rPr lang="en-US" sz="2800" dirty="0">
                <a:latin typeface="The Hand" panose="03070502030502020204" pitchFamily="66" charset="0"/>
              </a:rPr>
              <a:t>Cell phone usage will not be tolerated, as per school rule. </a:t>
            </a:r>
          </a:p>
          <a:p>
            <a:pPr lvl="0"/>
            <a:r>
              <a:rPr lang="en-US" sz="2800" dirty="0">
                <a:latin typeface="The Hand" panose="03070502030502020204" pitchFamily="66" charset="0"/>
              </a:rPr>
              <a:t>Every day that your work is late a deduction will be made. After five school days, the work will not be taken. </a:t>
            </a:r>
          </a:p>
          <a:p>
            <a:pPr marL="0" indent="0">
              <a:buNone/>
            </a:pPr>
            <a:endParaRPr lang="en-US" dirty="0"/>
          </a:p>
        </p:txBody>
      </p:sp>
    </p:spTree>
    <p:extLst>
      <p:ext uri="{BB962C8B-B14F-4D97-AF65-F5344CB8AC3E}">
        <p14:creationId xmlns:p14="http://schemas.microsoft.com/office/powerpoint/2010/main" val="85892048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58</TotalTime>
  <Words>461</Words>
  <Application>Microsoft Macintosh PowerPoint</Application>
  <PresentationFormat>Letter Paper (8.5x11 in)</PresentationFormat>
  <Paragraphs>26</Paragraphs>
  <Slides>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Calibri</vt:lpstr>
      <vt:lpstr>Calibri Light</vt:lpstr>
      <vt:lpstr>Richard Hamilton</vt:lpstr>
      <vt:lpstr>The Hand</vt:lpstr>
      <vt:lpstr>Office Theme</vt:lpstr>
      <vt:lpstr>English 10Syllabus</vt:lpstr>
      <vt:lpstr>Classroom Rules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English 9 Syllabus</dc:title>
  <dc:creator>Robinson, Katie</dc:creator>
  <cp:lastModifiedBy>Robinson, Katie</cp:lastModifiedBy>
  <cp:revision>5</cp:revision>
  <dcterms:created xsi:type="dcterms:W3CDTF">2022-07-07T14:10:31Z</dcterms:created>
  <dcterms:modified xsi:type="dcterms:W3CDTF">2022-08-24T15:32:33Z</dcterms:modified>
</cp:coreProperties>
</file>